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Extra-Light" charset="1" panose="00000300000000000000"/>
      <p:regular r:id="rId16"/>
    </p:embeddedFont>
    <p:embeddedFont>
      <p:font typeface="Poppins Extra-Light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40" Target="slides/slide13.xml" Type="http://schemas.openxmlformats.org/officeDocument/2006/relationships/slide"/><Relationship Id="rId41" Target="slides/slide14.xml" Type="http://schemas.openxmlformats.org/officeDocument/2006/relationships/slide"/><Relationship Id="rId42" Target="slides/slide15.xml" Type="http://schemas.openxmlformats.org/officeDocument/2006/relationships/slide"/><Relationship Id="rId43" Target="slides/slide16.xml" Type="http://schemas.openxmlformats.org/officeDocument/2006/relationships/slide"/><Relationship Id="rId44" Target="slides/slide17.xml" Type="http://schemas.openxmlformats.org/officeDocument/2006/relationships/slide"/><Relationship Id="rId45" Target="slides/slide18.xml" Type="http://schemas.openxmlformats.org/officeDocument/2006/relationships/slide"/><Relationship Id="rId46" Target="slides/slide19.xml" Type="http://schemas.openxmlformats.org/officeDocument/2006/relationships/slide"/><Relationship Id="rId47" Target="slides/slide20.xml" Type="http://schemas.openxmlformats.org/officeDocument/2006/relationships/slide"/><Relationship Id="rId48" Target="slides/slide2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sv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png" Type="http://schemas.openxmlformats.org/officeDocument/2006/relationships/image"/><Relationship Id="rId11" Target="../media/image24.png" Type="http://schemas.openxmlformats.org/officeDocument/2006/relationships/image"/><Relationship Id="rId12" Target="../media/image25.png" Type="http://schemas.openxmlformats.org/officeDocument/2006/relationships/image"/><Relationship Id="rId13" Target="../media/image26.svg" Type="http://schemas.openxmlformats.org/officeDocument/2006/relationships/image"/><Relationship Id="rId14" Target="../media/image27.png" Type="http://schemas.openxmlformats.org/officeDocument/2006/relationships/image"/><Relationship Id="rId15" Target="../media/image28.pn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1.png" Type="http://schemas.openxmlformats.org/officeDocument/2006/relationships/image"/><Relationship Id="rId7" Target="https://github.com/Feedbaek/CarDriveTestSystem?tab=readme-ov-file" TargetMode="External" Type="http://schemas.openxmlformats.org/officeDocument/2006/relationships/hyperlink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213022" y="-6344329"/>
            <a:ext cx="25704255" cy="16911659"/>
            <a:chOff x="0" y="0"/>
            <a:chExt cx="34272340" cy="22548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6476030" y="8085332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0"/>
                  </a:moveTo>
                  <a:lnTo>
                    <a:pt x="17796310" y="0"/>
                  </a:lnTo>
                  <a:lnTo>
                    <a:pt x="17796310" y="14463546"/>
                  </a:lnTo>
                  <a:lnTo>
                    <a:pt x="0" y="14463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true" rot="0">
              <a:off x="0" y="0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6"/>
                  </a:moveTo>
                  <a:lnTo>
                    <a:pt x="17796310" y="14463546"/>
                  </a:lnTo>
                  <a:lnTo>
                    <a:pt x="17796310" y="0"/>
                  </a:lnTo>
                  <a:lnTo>
                    <a:pt x="0" y="0"/>
                  </a:lnTo>
                  <a:lnTo>
                    <a:pt x="0" y="14463546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890071" y="8840540"/>
            <a:ext cx="3397929" cy="417760"/>
            <a:chOff x="0" y="0"/>
            <a:chExt cx="1239574" cy="152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9574" cy="152400"/>
            </a:xfrm>
            <a:custGeom>
              <a:avLst/>
              <a:gdLst/>
              <a:ahLst/>
              <a:cxnLst/>
              <a:rect r="r" b="b" t="t" l="l"/>
              <a:pathLst>
                <a:path h="152400" w="1239574">
                  <a:moveTo>
                    <a:pt x="0" y="0"/>
                  </a:moveTo>
                  <a:lnTo>
                    <a:pt x="1239574" y="0"/>
                  </a:lnTo>
                  <a:lnTo>
                    <a:pt x="1239574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145DA0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7423333"/>
            <a:ext cx="6201504" cy="75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>
                <a:solidFill>
                  <a:srgbClr val="545454"/>
                </a:solidFill>
                <a:ea typeface="Poppins Bold"/>
              </a:rPr>
              <a:t>김민석</a:t>
            </a:r>
            <a:r>
              <a:rPr lang="en-US" sz="4200">
                <a:solidFill>
                  <a:srgbClr val="545454"/>
                </a:solidFill>
                <a:latin typeface="Poppins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955434"/>
            <a:ext cx="8555534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545454"/>
                </a:solidFill>
                <a:ea typeface="Poppins Bold"/>
              </a:rPr>
              <a:t>주행시험장 관리 시스템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929169" y="2444228"/>
            <a:ext cx="9358831" cy="2708797"/>
          </a:xfrm>
          <a:custGeom>
            <a:avLst/>
            <a:gdLst/>
            <a:ahLst/>
            <a:cxnLst/>
            <a:rect r="r" b="b" t="t" l="l"/>
            <a:pathLst>
              <a:path h="2708797" w="9358831">
                <a:moveTo>
                  <a:pt x="0" y="0"/>
                </a:moveTo>
                <a:lnTo>
                  <a:pt x="9358831" y="0"/>
                </a:lnTo>
                <a:lnTo>
                  <a:pt x="9358831" y="2708797"/>
                </a:lnTo>
                <a:lnTo>
                  <a:pt x="0" y="27087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16267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6972866" y="1621739"/>
            <a:ext cx="10711051" cy="8328030"/>
          </a:xfrm>
          <a:custGeom>
            <a:avLst/>
            <a:gdLst/>
            <a:ahLst/>
            <a:cxnLst/>
            <a:rect r="r" b="b" t="t" l="l"/>
            <a:pathLst>
              <a:path h="8328030" w="10711051">
                <a:moveTo>
                  <a:pt x="0" y="0"/>
                </a:moveTo>
                <a:lnTo>
                  <a:pt x="10711052" y="0"/>
                </a:lnTo>
                <a:lnTo>
                  <a:pt x="10711052" y="8328031"/>
                </a:lnTo>
                <a:lnTo>
                  <a:pt x="0" y="83280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3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45245" y="4242590"/>
            <a:ext cx="3258386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795FF"/>
                </a:solidFill>
                <a:latin typeface="Poppins Bold"/>
                <a:ea typeface="Poppins Bold"/>
              </a:rPr>
              <a:t>ERD 다이어그램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9834" y="5154018"/>
            <a:ext cx="6849208" cy="1309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ERD cloud를 사용하여 작성한</a:t>
            </a:r>
          </a:p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ERD 다이어그램 입니다.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16267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8059315" y="1028700"/>
            <a:ext cx="9725767" cy="8720672"/>
          </a:xfrm>
          <a:custGeom>
            <a:avLst/>
            <a:gdLst/>
            <a:ahLst/>
            <a:cxnLst/>
            <a:rect r="r" b="b" t="t" l="l"/>
            <a:pathLst>
              <a:path h="8720672" w="9725767">
                <a:moveTo>
                  <a:pt x="0" y="0"/>
                </a:moveTo>
                <a:lnTo>
                  <a:pt x="9725767" y="0"/>
                </a:lnTo>
                <a:lnTo>
                  <a:pt x="9725767" y="8720672"/>
                </a:lnTo>
                <a:lnTo>
                  <a:pt x="0" y="87206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686917" y="1193824"/>
            <a:ext cx="5915493" cy="6749675"/>
            <a:chOff x="0" y="0"/>
            <a:chExt cx="1557990" cy="177769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57990" cy="1777692"/>
            </a:xfrm>
            <a:custGeom>
              <a:avLst/>
              <a:gdLst/>
              <a:ahLst/>
              <a:cxnLst/>
              <a:rect r="r" b="b" t="t" l="l"/>
              <a:pathLst>
                <a:path h="1777692" w="1557990">
                  <a:moveTo>
                    <a:pt x="0" y="0"/>
                  </a:moveTo>
                  <a:lnTo>
                    <a:pt x="1557990" y="0"/>
                  </a:lnTo>
                  <a:lnTo>
                    <a:pt x="1557990" y="1777692"/>
                  </a:lnTo>
                  <a:lnTo>
                    <a:pt x="0" y="17776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80975"/>
              <a:ext cx="1557990" cy="19586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13441" y="4180995"/>
            <a:ext cx="3258386" cy="677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0795FF"/>
                </a:solidFill>
                <a:latin typeface="Poppins Bold"/>
                <a:ea typeface="Poppins Bold"/>
              </a:rPr>
              <a:t>사용자 &lt;-&gt; 역할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3142" y="5363771"/>
            <a:ext cx="6849208" cy="1782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40"/>
              </a:lnSpc>
            </a:pPr>
            <a:r>
              <a:rPr lang="en-US" sz="2772">
                <a:solidFill>
                  <a:srgbClr val="545454"/>
                </a:solidFill>
                <a:latin typeface="Poppins"/>
                <a:ea typeface="Poppins"/>
              </a:rPr>
              <a:t>사용자와 역할을 다대다(N:N) 관계에서</a:t>
            </a:r>
          </a:p>
          <a:p>
            <a:pPr algn="ctr">
              <a:lnSpc>
                <a:spcPts val="4740"/>
              </a:lnSpc>
            </a:pPr>
            <a:r>
              <a:rPr lang="en-US" sz="2772">
                <a:solidFill>
                  <a:srgbClr val="545454"/>
                </a:solidFill>
                <a:latin typeface="Poppins"/>
                <a:ea typeface="Poppins"/>
              </a:rPr>
              <a:t>중간 테이블을 사용해 일대다, 다대일 관계로</a:t>
            </a:r>
          </a:p>
          <a:p>
            <a:pPr algn="ctr">
              <a:lnSpc>
                <a:spcPts val="4740"/>
              </a:lnSpc>
            </a:pPr>
            <a:r>
              <a:rPr lang="en-US" sz="2772">
                <a:solidFill>
                  <a:srgbClr val="545454"/>
                </a:solidFill>
                <a:latin typeface="Poppins"/>
                <a:ea typeface="Poppins"/>
              </a:rPr>
              <a:t>풀어냈습니다.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16267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8059315" y="1028700"/>
            <a:ext cx="9725767" cy="8720672"/>
          </a:xfrm>
          <a:custGeom>
            <a:avLst/>
            <a:gdLst/>
            <a:ahLst/>
            <a:cxnLst/>
            <a:rect r="r" b="b" t="t" l="l"/>
            <a:pathLst>
              <a:path h="8720672" w="9725767">
                <a:moveTo>
                  <a:pt x="0" y="0"/>
                </a:moveTo>
                <a:lnTo>
                  <a:pt x="9725767" y="0"/>
                </a:lnTo>
                <a:lnTo>
                  <a:pt x="9725767" y="8720672"/>
                </a:lnTo>
                <a:lnTo>
                  <a:pt x="0" y="87206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162280" y="5822123"/>
            <a:ext cx="9500787" cy="4035582"/>
            <a:chOff x="0" y="0"/>
            <a:chExt cx="2502265" cy="10628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02265" cy="1062869"/>
            </a:xfrm>
            <a:custGeom>
              <a:avLst/>
              <a:gdLst/>
              <a:ahLst/>
              <a:cxnLst/>
              <a:rect r="r" b="b" t="t" l="l"/>
              <a:pathLst>
                <a:path h="1062869" w="2502265">
                  <a:moveTo>
                    <a:pt x="0" y="0"/>
                  </a:moveTo>
                  <a:lnTo>
                    <a:pt x="2502265" y="0"/>
                  </a:lnTo>
                  <a:lnTo>
                    <a:pt x="2502265" y="1062869"/>
                  </a:lnTo>
                  <a:lnTo>
                    <a:pt x="0" y="10628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80975"/>
              <a:ext cx="2502265" cy="1243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71548" y="4203184"/>
            <a:ext cx="3258386" cy="70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899">
                <a:solidFill>
                  <a:srgbClr val="0795FF"/>
                </a:solidFill>
                <a:latin typeface="Poppins Bold"/>
                <a:ea typeface="Poppins Bold"/>
              </a:rPr>
              <a:t>역할 &lt;-&gt; 권한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3962" y="5009962"/>
            <a:ext cx="6093559" cy="145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44"/>
              </a:lnSpc>
            </a:pPr>
            <a:r>
              <a:rPr lang="en-US" sz="2972">
                <a:solidFill>
                  <a:srgbClr val="545454"/>
                </a:solidFill>
                <a:ea typeface="Poppins"/>
              </a:rPr>
              <a:t>역할과 권한의 관계 역시</a:t>
            </a:r>
          </a:p>
          <a:p>
            <a:pPr algn="ctr">
              <a:lnSpc>
                <a:spcPts val="5944"/>
              </a:lnSpc>
            </a:pPr>
            <a:r>
              <a:rPr lang="en-US" sz="2972">
                <a:solidFill>
                  <a:srgbClr val="545454"/>
                </a:solidFill>
                <a:latin typeface="Poppins"/>
                <a:ea typeface="Poppins"/>
              </a:rPr>
              <a:t>동일한 형태로 구성하였습니다.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16267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6284746" y="1909628"/>
            <a:ext cx="11136362" cy="7483308"/>
          </a:xfrm>
          <a:custGeom>
            <a:avLst/>
            <a:gdLst/>
            <a:ahLst/>
            <a:cxnLst/>
            <a:rect r="r" b="b" t="t" l="l"/>
            <a:pathLst>
              <a:path h="7483308" w="11136362">
                <a:moveTo>
                  <a:pt x="0" y="0"/>
                </a:moveTo>
                <a:lnTo>
                  <a:pt x="11136362" y="0"/>
                </a:lnTo>
                <a:lnTo>
                  <a:pt x="11136362" y="7483308"/>
                </a:lnTo>
                <a:lnTo>
                  <a:pt x="0" y="74833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88557" y="4058145"/>
            <a:ext cx="3258386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795FF"/>
                </a:solidFill>
                <a:ea typeface="Poppins Bold"/>
              </a:rPr>
              <a:t>통합 테스트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970" y="4991100"/>
            <a:ext cx="6093559" cy="1697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2"/>
              </a:lnSpc>
            </a:pPr>
            <a:r>
              <a:rPr lang="en-US" sz="2672">
                <a:solidFill>
                  <a:srgbClr val="545454"/>
                </a:solidFill>
                <a:ea typeface="Poppins"/>
              </a:rPr>
              <a:t>일반 유저와 관리자를</a:t>
            </a:r>
          </a:p>
          <a:p>
            <a:pPr algn="ctr">
              <a:lnSpc>
                <a:spcPts val="4542"/>
              </a:lnSpc>
            </a:pPr>
            <a:r>
              <a:rPr lang="en-US" sz="2672">
                <a:solidFill>
                  <a:srgbClr val="545454"/>
                </a:solidFill>
                <a:ea typeface="Poppins"/>
              </a:rPr>
              <a:t>구분하여 통합 테스트를 </a:t>
            </a:r>
          </a:p>
          <a:p>
            <a:pPr algn="ctr">
              <a:lnSpc>
                <a:spcPts val="4542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진행하였습니다.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153" y="-6258460"/>
            <a:ext cx="25704255" cy="16911659"/>
            <a:chOff x="0" y="0"/>
            <a:chExt cx="34272340" cy="22548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6476030" y="8085332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0"/>
                  </a:moveTo>
                  <a:lnTo>
                    <a:pt x="17796310" y="0"/>
                  </a:lnTo>
                  <a:lnTo>
                    <a:pt x="17796310" y="14463546"/>
                  </a:lnTo>
                  <a:lnTo>
                    <a:pt x="0" y="14463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true" rot="0">
              <a:off x="0" y="0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6"/>
                  </a:moveTo>
                  <a:lnTo>
                    <a:pt x="17796310" y="14463546"/>
                  </a:lnTo>
                  <a:lnTo>
                    <a:pt x="17796310" y="0"/>
                  </a:lnTo>
                  <a:lnTo>
                    <a:pt x="0" y="0"/>
                  </a:lnTo>
                  <a:lnTo>
                    <a:pt x="0" y="14463546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47373" y="506932"/>
            <a:ext cx="3605394" cy="1043537"/>
          </a:xfrm>
          <a:custGeom>
            <a:avLst/>
            <a:gdLst/>
            <a:ahLst/>
            <a:cxnLst/>
            <a:rect r="r" b="b" t="t" l="l"/>
            <a:pathLst>
              <a:path h="1043537" w="3605394">
                <a:moveTo>
                  <a:pt x="0" y="0"/>
                </a:moveTo>
                <a:lnTo>
                  <a:pt x="3605395" y="0"/>
                </a:lnTo>
                <a:lnTo>
                  <a:pt x="3605395" y="1043536"/>
                </a:lnTo>
                <a:lnTo>
                  <a:pt x="0" y="10435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864548" y="4364499"/>
            <a:ext cx="4558903" cy="115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>
                <a:solidFill>
                  <a:srgbClr val="000000"/>
                </a:solidFill>
                <a:latin typeface="Poppins Bold"/>
                <a:ea typeface="Poppins Bold"/>
              </a:rPr>
              <a:t>02. 기술 스택</a:t>
            </a:r>
          </a:p>
        </p:txBody>
      </p:sp>
      <p:sp>
        <p:nvSpPr>
          <p:cNvPr name="AutoShape 7" id="7"/>
          <p:cNvSpPr/>
          <p:nvPr/>
        </p:nvSpPr>
        <p:spPr>
          <a:xfrm>
            <a:off x="5614136" y="5771833"/>
            <a:ext cx="705972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8" id="8"/>
          <p:cNvSpPr/>
          <p:nvPr/>
        </p:nvSpPr>
        <p:spPr>
          <a:xfrm>
            <a:off x="5614136" y="4288965"/>
            <a:ext cx="705972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56701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기술 스택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67872" y="2573486"/>
            <a:ext cx="16191428" cy="7004576"/>
          </a:xfrm>
          <a:custGeom>
            <a:avLst/>
            <a:gdLst/>
            <a:ahLst/>
            <a:cxnLst/>
            <a:rect r="r" b="b" t="t" l="l"/>
            <a:pathLst>
              <a:path h="7004576" w="16191428">
                <a:moveTo>
                  <a:pt x="0" y="0"/>
                </a:moveTo>
                <a:lnTo>
                  <a:pt x="16191428" y="0"/>
                </a:lnTo>
                <a:lnTo>
                  <a:pt x="16191428" y="7004575"/>
                </a:lnTo>
                <a:lnTo>
                  <a:pt x="0" y="70045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412679" y="1761078"/>
            <a:ext cx="6849208" cy="633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ea typeface="Poppins"/>
              </a:rPr>
              <a:t>아키텍처 설계서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56701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6897834" y="2641060"/>
            <a:ext cx="4086302" cy="2249954"/>
          </a:xfrm>
          <a:custGeom>
            <a:avLst/>
            <a:gdLst/>
            <a:ahLst/>
            <a:cxnLst/>
            <a:rect r="r" b="b" t="t" l="l"/>
            <a:pathLst>
              <a:path h="2249954" w="4086302">
                <a:moveTo>
                  <a:pt x="0" y="0"/>
                </a:moveTo>
                <a:lnTo>
                  <a:pt x="4086303" y="0"/>
                </a:lnTo>
                <a:lnTo>
                  <a:pt x="4086303" y="2249954"/>
                </a:lnTo>
                <a:lnTo>
                  <a:pt x="0" y="22499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8400" t="0" r="-40462" b="-852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349601" y="2851005"/>
            <a:ext cx="2783763" cy="2714970"/>
          </a:xfrm>
          <a:custGeom>
            <a:avLst/>
            <a:gdLst/>
            <a:ahLst/>
            <a:cxnLst/>
            <a:rect r="r" b="b" t="t" l="l"/>
            <a:pathLst>
              <a:path h="2714970" w="2783763">
                <a:moveTo>
                  <a:pt x="0" y="0"/>
                </a:moveTo>
                <a:lnTo>
                  <a:pt x="2783763" y="0"/>
                </a:lnTo>
                <a:lnTo>
                  <a:pt x="2783763" y="2714971"/>
                </a:lnTo>
                <a:lnTo>
                  <a:pt x="0" y="27149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96961" t="-34393" r="-98369" b="-35939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791562" y="3314913"/>
            <a:ext cx="2762706" cy="1525244"/>
          </a:xfrm>
          <a:custGeom>
            <a:avLst/>
            <a:gdLst/>
            <a:ahLst/>
            <a:cxnLst/>
            <a:rect r="r" b="b" t="t" l="l"/>
            <a:pathLst>
              <a:path h="1525244" w="2762706">
                <a:moveTo>
                  <a:pt x="0" y="0"/>
                </a:moveTo>
                <a:lnTo>
                  <a:pt x="2762706" y="0"/>
                </a:lnTo>
                <a:lnTo>
                  <a:pt x="2762706" y="1525244"/>
                </a:lnTo>
                <a:lnTo>
                  <a:pt x="0" y="152524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470267" y="5344393"/>
            <a:ext cx="2986068" cy="1536947"/>
          </a:xfrm>
          <a:custGeom>
            <a:avLst/>
            <a:gdLst/>
            <a:ahLst/>
            <a:cxnLst/>
            <a:rect r="r" b="b" t="t" l="l"/>
            <a:pathLst>
              <a:path h="1536947" w="2986068">
                <a:moveTo>
                  <a:pt x="0" y="0"/>
                </a:moveTo>
                <a:lnTo>
                  <a:pt x="2986068" y="0"/>
                </a:lnTo>
                <a:lnTo>
                  <a:pt x="2986068" y="1536947"/>
                </a:lnTo>
                <a:lnTo>
                  <a:pt x="0" y="153694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51035" y="3168490"/>
            <a:ext cx="2508341" cy="2106614"/>
          </a:xfrm>
          <a:custGeom>
            <a:avLst/>
            <a:gdLst/>
            <a:ahLst/>
            <a:cxnLst/>
            <a:rect r="r" b="b" t="t" l="l"/>
            <a:pathLst>
              <a:path h="2106614" w="2508341">
                <a:moveTo>
                  <a:pt x="0" y="0"/>
                </a:moveTo>
                <a:lnTo>
                  <a:pt x="2508340" y="0"/>
                </a:lnTo>
                <a:lnTo>
                  <a:pt x="2508340" y="2106615"/>
                </a:lnTo>
                <a:lnTo>
                  <a:pt x="0" y="210661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563375" y="4534289"/>
            <a:ext cx="4539412" cy="1323711"/>
          </a:xfrm>
          <a:custGeom>
            <a:avLst/>
            <a:gdLst/>
            <a:ahLst/>
            <a:cxnLst/>
            <a:rect r="r" b="b" t="t" l="l"/>
            <a:pathLst>
              <a:path h="1323711" w="4539412">
                <a:moveTo>
                  <a:pt x="0" y="0"/>
                </a:moveTo>
                <a:lnTo>
                  <a:pt x="4539412" y="0"/>
                </a:lnTo>
                <a:lnTo>
                  <a:pt x="4539412" y="1323711"/>
                </a:lnTo>
                <a:lnTo>
                  <a:pt x="0" y="132371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-48535" r="0" b="-43776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546217" y="4641642"/>
            <a:ext cx="604555" cy="596861"/>
          </a:xfrm>
          <a:custGeom>
            <a:avLst/>
            <a:gdLst/>
            <a:ahLst/>
            <a:cxnLst/>
            <a:rect r="r" b="b" t="t" l="l"/>
            <a:pathLst>
              <a:path h="596861" w="604555">
                <a:moveTo>
                  <a:pt x="0" y="0"/>
                </a:moveTo>
                <a:lnTo>
                  <a:pt x="604555" y="0"/>
                </a:lnTo>
                <a:lnTo>
                  <a:pt x="604555" y="596860"/>
                </a:lnTo>
                <a:lnTo>
                  <a:pt x="0" y="59686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987270" y="4608809"/>
            <a:ext cx="604555" cy="596861"/>
          </a:xfrm>
          <a:custGeom>
            <a:avLst/>
            <a:gdLst/>
            <a:ahLst/>
            <a:cxnLst/>
            <a:rect r="r" b="b" t="t" l="l"/>
            <a:pathLst>
              <a:path h="596861" w="604555">
                <a:moveTo>
                  <a:pt x="0" y="0"/>
                </a:moveTo>
                <a:lnTo>
                  <a:pt x="604555" y="0"/>
                </a:lnTo>
                <a:lnTo>
                  <a:pt x="604555" y="596861"/>
                </a:lnTo>
                <a:lnTo>
                  <a:pt x="0" y="59686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67665" y="5275105"/>
            <a:ext cx="4871736" cy="1948694"/>
          </a:xfrm>
          <a:custGeom>
            <a:avLst/>
            <a:gdLst/>
            <a:ahLst/>
            <a:cxnLst/>
            <a:rect r="r" b="b" t="t" l="l"/>
            <a:pathLst>
              <a:path h="1948694" w="4871736">
                <a:moveTo>
                  <a:pt x="0" y="0"/>
                </a:moveTo>
                <a:lnTo>
                  <a:pt x="4871735" y="0"/>
                </a:lnTo>
                <a:lnTo>
                  <a:pt x="4871735" y="1948694"/>
                </a:lnTo>
                <a:lnTo>
                  <a:pt x="0" y="194869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180415" y="5837833"/>
            <a:ext cx="3546656" cy="1335586"/>
          </a:xfrm>
          <a:custGeom>
            <a:avLst/>
            <a:gdLst/>
            <a:ahLst/>
            <a:cxnLst/>
            <a:rect r="r" b="b" t="t" l="l"/>
            <a:pathLst>
              <a:path h="1335586" w="3546656">
                <a:moveTo>
                  <a:pt x="0" y="0"/>
                </a:moveTo>
                <a:lnTo>
                  <a:pt x="3546656" y="0"/>
                </a:lnTo>
                <a:lnTo>
                  <a:pt x="3546656" y="1335586"/>
                </a:lnTo>
                <a:lnTo>
                  <a:pt x="0" y="133558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-7910" t="-16928" r="-7383" b="-16338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기술 스택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653930" y="7966749"/>
            <a:ext cx="8980140" cy="1318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7"/>
              </a:lnSpc>
            </a:pPr>
            <a:r>
              <a:rPr lang="en-US" sz="2372">
                <a:solidFill>
                  <a:srgbClr val="545454"/>
                </a:solidFill>
                <a:latin typeface="Poppins"/>
                <a:ea typeface="Poppins"/>
              </a:rPr>
              <a:t>docker를 사용해서 서버와 데이터베이스를 컨테이너로 관리하였습니다.</a:t>
            </a:r>
          </a:p>
          <a:p>
            <a:pPr algn="ctr">
              <a:lnSpc>
                <a:spcPts val="3487"/>
              </a:lnSpc>
            </a:pPr>
            <a:r>
              <a:rPr lang="en-US" sz="2372">
                <a:solidFill>
                  <a:srgbClr val="545454"/>
                </a:solidFill>
                <a:latin typeface="Poppins"/>
                <a:ea typeface="Poppins"/>
              </a:rPr>
              <a:t>Thymeleaf와 spring security를 함께 사용해서 </a:t>
            </a:r>
          </a:p>
          <a:p>
            <a:pPr algn="ctr">
              <a:lnSpc>
                <a:spcPts val="3487"/>
              </a:lnSpc>
            </a:pPr>
            <a:r>
              <a:rPr lang="en-US" sz="2372">
                <a:solidFill>
                  <a:srgbClr val="545454"/>
                </a:solidFill>
                <a:latin typeface="Poppins"/>
                <a:ea typeface="Poppins"/>
              </a:rPr>
              <a:t>SSR 방식으로 사용자 권한에 맞추어 페이지를 구현하였습니다.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153" y="-6258460"/>
            <a:ext cx="25704255" cy="16911659"/>
            <a:chOff x="0" y="0"/>
            <a:chExt cx="34272340" cy="22548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6476030" y="8085332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0"/>
                  </a:moveTo>
                  <a:lnTo>
                    <a:pt x="17796310" y="0"/>
                  </a:lnTo>
                  <a:lnTo>
                    <a:pt x="17796310" y="14463546"/>
                  </a:lnTo>
                  <a:lnTo>
                    <a:pt x="0" y="14463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true" rot="0">
              <a:off x="0" y="0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6"/>
                  </a:moveTo>
                  <a:lnTo>
                    <a:pt x="17796310" y="14463546"/>
                  </a:lnTo>
                  <a:lnTo>
                    <a:pt x="17796310" y="0"/>
                  </a:lnTo>
                  <a:lnTo>
                    <a:pt x="0" y="0"/>
                  </a:lnTo>
                  <a:lnTo>
                    <a:pt x="0" y="14463546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47373" y="506932"/>
            <a:ext cx="3605394" cy="1043537"/>
          </a:xfrm>
          <a:custGeom>
            <a:avLst/>
            <a:gdLst/>
            <a:ahLst/>
            <a:cxnLst/>
            <a:rect r="r" b="b" t="t" l="l"/>
            <a:pathLst>
              <a:path h="1043537" w="3605394">
                <a:moveTo>
                  <a:pt x="0" y="0"/>
                </a:moveTo>
                <a:lnTo>
                  <a:pt x="3605395" y="0"/>
                </a:lnTo>
                <a:lnTo>
                  <a:pt x="3605395" y="1043536"/>
                </a:lnTo>
                <a:lnTo>
                  <a:pt x="0" y="10435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526411" y="4374024"/>
            <a:ext cx="5235178" cy="1069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60"/>
              </a:lnSpc>
              <a:spcBef>
                <a:spcPct val="0"/>
              </a:spcBef>
            </a:pPr>
            <a:r>
              <a:rPr lang="en-US" sz="5900">
                <a:solidFill>
                  <a:srgbClr val="000000"/>
                </a:solidFill>
                <a:latin typeface="Poppins Bold"/>
                <a:ea typeface="Poppins Bold"/>
              </a:rPr>
              <a:t>03. 설명 및  시현</a:t>
            </a:r>
          </a:p>
        </p:txBody>
      </p:sp>
      <p:sp>
        <p:nvSpPr>
          <p:cNvPr name="AutoShape 7" id="7"/>
          <p:cNvSpPr/>
          <p:nvPr/>
        </p:nvSpPr>
        <p:spPr>
          <a:xfrm>
            <a:off x="5614136" y="5771833"/>
            <a:ext cx="705972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8" id="8"/>
          <p:cNvSpPr/>
          <p:nvPr/>
        </p:nvSpPr>
        <p:spPr>
          <a:xfrm>
            <a:off x="5614136" y="4288965"/>
            <a:ext cx="705972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153" y="-6258460"/>
            <a:ext cx="25704255" cy="16911659"/>
            <a:chOff x="0" y="0"/>
            <a:chExt cx="34272340" cy="22548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6476030" y="8085332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0"/>
                  </a:moveTo>
                  <a:lnTo>
                    <a:pt x="17796310" y="0"/>
                  </a:lnTo>
                  <a:lnTo>
                    <a:pt x="17796310" y="14463546"/>
                  </a:lnTo>
                  <a:lnTo>
                    <a:pt x="0" y="14463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8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true" rot="0">
              <a:off x="0" y="0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6"/>
                  </a:moveTo>
                  <a:lnTo>
                    <a:pt x="17796310" y="14463546"/>
                  </a:lnTo>
                  <a:lnTo>
                    <a:pt x="17796310" y="0"/>
                  </a:lnTo>
                  <a:lnTo>
                    <a:pt x="0" y="0"/>
                  </a:lnTo>
                  <a:lnTo>
                    <a:pt x="0" y="14463546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41836" y="3365414"/>
            <a:ext cx="8115300" cy="90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795FF"/>
                </a:solidFill>
                <a:latin typeface="Poppins Bold"/>
              </a:rPr>
              <a:t>USER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238539"/>
            <a:ext cx="7524750" cy="296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7999"/>
              </a:lnSpc>
              <a:buFont typeface="Arial"/>
              <a:buChar char="•"/>
            </a:pPr>
            <a:r>
              <a:rPr lang="en-US" sz="3999">
                <a:solidFill>
                  <a:srgbClr val="545454"/>
                </a:solidFill>
                <a:ea typeface="Poppins"/>
              </a:rPr>
              <a:t>로그인</a:t>
            </a:r>
          </a:p>
          <a:p>
            <a:pPr marL="863599" indent="-431800" lvl="1">
              <a:lnSpc>
                <a:spcPts val="7999"/>
              </a:lnSpc>
              <a:buFont typeface="Arial"/>
              <a:buChar char="•"/>
            </a:pPr>
            <a:r>
              <a:rPr lang="en-US" sz="3999">
                <a:solidFill>
                  <a:srgbClr val="545454"/>
                </a:solidFill>
                <a:latin typeface="Poppins"/>
                <a:ea typeface="Poppins"/>
              </a:rPr>
              <a:t>차량/트랙 대여</a:t>
            </a:r>
          </a:p>
          <a:p>
            <a:pPr marL="863599" indent="-431800" lvl="1">
              <a:lnSpc>
                <a:spcPts val="7999"/>
              </a:lnSpc>
              <a:buFont typeface="Arial"/>
              <a:buChar char="•"/>
            </a:pPr>
            <a:r>
              <a:rPr lang="en-US" sz="3999">
                <a:solidFill>
                  <a:srgbClr val="545454"/>
                </a:solidFill>
                <a:latin typeface="Poppins"/>
                <a:ea typeface="Poppins"/>
              </a:rPr>
              <a:t>주행 테스트, 차량 주유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41673" y="3365414"/>
            <a:ext cx="8115300" cy="90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6262"/>
                </a:solidFill>
                <a:latin typeface="Poppins Bold"/>
              </a:rPr>
              <a:t>ADMIN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28536" y="4238539"/>
            <a:ext cx="7524750" cy="296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7999"/>
              </a:lnSpc>
              <a:buFont typeface="Arial"/>
              <a:buChar char="•"/>
            </a:pPr>
            <a:r>
              <a:rPr lang="en-US" sz="3999">
                <a:solidFill>
                  <a:srgbClr val="545454"/>
                </a:solidFill>
                <a:ea typeface="Poppins"/>
              </a:rPr>
              <a:t>유저 관리</a:t>
            </a:r>
          </a:p>
          <a:p>
            <a:pPr marL="863599" indent="-431800" lvl="1">
              <a:lnSpc>
                <a:spcPts val="7999"/>
              </a:lnSpc>
              <a:buFont typeface="Arial"/>
              <a:buChar char="•"/>
            </a:pPr>
            <a:r>
              <a:rPr lang="en-US" sz="3999">
                <a:solidFill>
                  <a:srgbClr val="545454"/>
                </a:solidFill>
                <a:latin typeface="Poppins"/>
                <a:ea typeface="Poppins"/>
              </a:rPr>
              <a:t>차량 / 트랙 / 주유소 관리</a:t>
            </a:r>
          </a:p>
          <a:p>
            <a:pPr marL="863599" indent="-431800" lvl="1">
              <a:lnSpc>
                <a:spcPts val="7999"/>
              </a:lnSpc>
              <a:buFont typeface="Arial"/>
              <a:buChar char="•"/>
            </a:pPr>
            <a:r>
              <a:rPr lang="en-US" sz="3999">
                <a:solidFill>
                  <a:srgbClr val="545454"/>
                </a:solidFill>
                <a:latin typeface="Poppins"/>
                <a:ea typeface="Poppins"/>
              </a:rPr>
              <a:t>주행 / 주유 내역 관리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기능 설명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153" y="-6258460"/>
            <a:ext cx="25704255" cy="16911659"/>
            <a:chOff x="0" y="0"/>
            <a:chExt cx="34272340" cy="22548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6476030" y="8085332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0"/>
                  </a:moveTo>
                  <a:lnTo>
                    <a:pt x="17796310" y="0"/>
                  </a:lnTo>
                  <a:lnTo>
                    <a:pt x="17796310" y="14463546"/>
                  </a:lnTo>
                  <a:lnTo>
                    <a:pt x="0" y="14463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true" rot="0">
              <a:off x="0" y="0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6"/>
                  </a:moveTo>
                  <a:lnTo>
                    <a:pt x="17796310" y="14463546"/>
                  </a:lnTo>
                  <a:lnTo>
                    <a:pt x="17796310" y="0"/>
                  </a:lnTo>
                  <a:lnTo>
                    <a:pt x="0" y="0"/>
                  </a:lnTo>
                  <a:lnTo>
                    <a:pt x="0" y="14463546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47373" y="506932"/>
            <a:ext cx="3605394" cy="1043537"/>
          </a:xfrm>
          <a:custGeom>
            <a:avLst/>
            <a:gdLst/>
            <a:ahLst/>
            <a:cxnLst/>
            <a:rect r="r" b="b" t="t" l="l"/>
            <a:pathLst>
              <a:path h="1043537" w="3605394">
                <a:moveTo>
                  <a:pt x="0" y="0"/>
                </a:moveTo>
                <a:lnTo>
                  <a:pt x="3605395" y="0"/>
                </a:lnTo>
                <a:lnTo>
                  <a:pt x="3605395" y="1043536"/>
                </a:lnTo>
                <a:lnTo>
                  <a:pt x="0" y="10435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431956" y="4374024"/>
            <a:ext cx="3424089" cy="1069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60"/>
              </a:lnSpc>
              <a:spcBef>
                <a:spcPct val="0"/>
              </a:spcBef>
            </a:pPr>
            <a:r>
              <a:rPr lang="en-US" sz="5900">
                <a:solidFill>
                  <a:srgbClr val="000000"/>
                </a:solidFill>
                <a:latin typeface="Poppins Bold"/>
              </a:rPr>
              <a:t>04. Q &amp; A</a:t>
            </a:r>
          </a:p>
        </p:txBody>
      </p:sp>
      <p:sp>
        <p:nvSpPr>
          <p:cNvPr name="AutoShape 7" id="7"/>
          <p:cNvSpPr/>
          <p:nvPr/>
        </p:nvSpPr>
        <p:spPr>
          <a:xfrm>
            <a:off x="5614136" y="5771833"/>
            <a:ext cx="705972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8" id="8"/>
          <p:cNvSpPr/>
          <p:nvPr/>
        </p:nvSpPr>
        <p:spPr>
          <a:xfrm>
            <a:off x="5614136" y="4288965"/>
            <a:ext cx="705972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66427">
            <a:off x="10124275" y="2579812"/>
            <a:ext cx="13347232" cy="10847660"/>
          </a:xfrm>
          <a:custGeom>
            <a:avLst/>
            <a:gdLst/>
            <a:ahLst/>
            <a:cxnLst/>
            <a:rect r="r" b="b" t="t" l="l"/>
            <a:pathLst>
              <a:path h="10847660" w="13347232">
                <a:moveTo>
                  <a:pt x="0" y="0"/>
                </a:moveTo>
                <a:lnTo>
                  <a:pt x="13347232" y="0"/>
                </a:lnTo>
                <a:lnTo>
                  <a:pt x="13347232" y="10847660"/>
                </a:lnTo>
                <a:lnTo>
                  <a:pt x="0" y="1084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08483" y="2442451"/>
            <a:ext cx="16230689" cy="6492240"/>
            <a:chOff x="0" y="0"/>
            <a:chExt cx="21640919" cy="86563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8077260" y="1584960"/>
              <a:ext cx="5486400" cy="5486400"/>
            </a:xfrm>
            <a:custGeom>
              <a:avLst/>
              <a:gdLst/>
              <a:ahLst/>
              <a:cxnLst/>
              <a:rect r="r" b="b" t="t" l="l"/>
              <a:pathLst>
                <a:path h="548640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5486400"/>
                  </a:lnTo>
                  <a:lnTo>
                    <a:pt x="0" y="5486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AutoShape 5" id="5"/>
            <p:cNvSpPr/>
            <p:nvPr/>
          </p:nvSpPr>
          <p:spPr>
            <a:xfrm>
              <a:off x="60" y="4302760"/>
              <a:ext cx="21640800" cy="50800"/>
            </a:xfrm>
            <a:prstGeom prst="line">
              <a:avLst/>
            </a:prstGeom>
            <a:ln cap="flat" w="50800">
              <a:solidFill>
                <a:srgbClr val="D9D9D9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 flipV="true">
              <a:off x="10820460" y="0"/>
              <a:ext cx="0" cy="8656320"/>
            </a:xfrm>
            <a:prstGeom prst="line">
              <a:avLst/>
            </a:prstGeom>
            <a:ln cap="flat" w="50800">
              <a:solidFill>
                <a:srgbClr val="D9D9D9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7" id="7"/>
            <p:cNvSpPr txBox="true"/>
            <p:nvPr/>
          </p:nvSpPr>
          <p:spPr>
            <a:xfrm rot="0">
              <a:off x="9317279" y="2394014"/>
              <a:ext cx="666552" cy="1569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519"/>
                </a:lnSpc>
              </a:pPr>
              <a:r>
                <a:rPr lang="en-US" sz="6799">
                  <a:solidFill>
                    <a:srgbClr val="3787EF"/>
                  </a:solidFill>
                  <a:latin typeface="Poppins Bold"/>
                </a:rPr>
                <a:t>1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9224609" y="4567702"/>
              <a:ext cx="851892" cy="15699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519"/>
                </a:lnSpc>
              </a:pPr>
              <a:r>
                <a:rPr lang="en-US" sz="6799">
                  <a:solidFill>
                    <a:srgbClr val="3787EF"/>
                  </a:solidFill>
                  <a:latin typeface="Poppins Bold"/>
                </a:rPr>
                <a:t>3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1276088" y="2394014"/>
              <a:ext cx="1140222" cy="15699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519"/>
                </a:lnSpc>
              </a:pPr>
              <a:r>
                <a:rPr lang="en-US" sz="6799">
                  <a:solidFill>
                    <a:srgbClr val="3787EF"/>
                  </a:solidFill>
                  <a:latin typeface="Poppins Bold"/>
                </a:rPr>
                <a:t>2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1525921" y="4567702"/>
              <a:ext cx="640556" cy="15699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519"/>
                </a:lnSpc>
              </a:pPr>
              <a:r>
                <a:rPr lang="en-US" sz="6799">
                  <a:solidFill>
                    <a:srgbClr val="3787EF"/>
                  </a:solidFill>
                  <a:latin typeface="Poppins Bold"/>
                </a:rPr>
                <a:t>4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20655" y="2744382"/>
            <a:ext cx="5281833" cy="1711961"/>
            <a:chOff x="0" y="0"/>
            <a:chExt cx="7042444" cy="2282615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807509"/>
              <a:ext cx="7042444" cy="14751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2399">
                  <a:solidFill>
                    <a:srgbClr val="545454"/>
                  </a:solidFill>
                  <a:latin typeface="Poppins"/>
                  <a:ea typeface="Poppins"/>
                </a:rPr>
                <a:t>“주행시험장 관리 시스템“ 은</a:t>
              </a:r>
            </a:p>
            <a:p>
              <a:pPr algn="ctr">
                <a:lnSpc>
                  <a:spcPts val="4799"/>
                </a:lnSpc>
              </a:pPr>
              <a:r>
                <a:rPr lang="en-US" sz="2399">
                  <a:solidFill>
                    <a:srgbClr val="545454"/>
                  </a:solidFill>
                  <a:latin typeface="Poppins"/>
                  <a:ea typeface="Poppins"/>
                </a:rPr>
                <a:t>이렇게 만들어졌습니다!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114300"/>
              <a:ext cx="7042444" cy="9186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000000"/>
                  </a:solidFill>
                  <a:ea typeface="Poppins Bold"/>
                </a:rPr>
                <a:t>프로젝트 소개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20655" y="6655774"/>
            <a:ext cx="5281833" cy="1711961"/>
            <a:chOff x="0" y="0"/>
            <a:chExt cx="7042444" cy="2282615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807509"/>
              <a:ext cx="7042444" cy="14751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2399">
                  <a:solidFill>
                    <a:srgbClr val="545454"/>
                  </a:solidFill>
                  <a:latin typeface="Poppins"/>
                  <a:ea typeface="Poppins"/>
                </a:rPr>
                <a:t> 한땀한땀 구현한 페이지와</a:t>
              </a:r>
            </a:p>
            <a:p>
              <a:pPr algn="ctr">
                <a:lnSpc>
                  <a:spcPts val="4799"/>
                </a:lnSpc>
              </a:pPr>
              <a:r>
                <a:rPr lang="en-US" sz="2399">
                  <a:solidFill>
                    <a:srgbClr val="545454"/>
                  </a:solidFill>
                  <a:latin typeface="Poppins"/>
                  <a:ea typeface="Poppins"/>
                </a:rPr>
                <a:t>코드들을 설명하고 보여드리겠습니다!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114300"/>
              <a:ext cx="7042444" cy="9186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000000"/>
                  </a:solidFill>
                  <a:ea typeface="Poppins Bold"/>
                </a:rPr>
                <a:t>설명 및 시현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1639370" y="2744382"/>
            <a:ext cx="5281833" cy="1711961"/>
            <a:chOff x="0" y="0"/>
            <a:chExt cx="7042444" cy="2282615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807509"/>
              <a:ext cx="7042444" cy="14751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2399">
                  <a:solidFill>
                    <a:srgbClr val="545454"/>
                  </a:solidFill>
                  <a:ea typeface="Poppins"/>
                </a:rPr>
                <a:t>여기에는 어떤 기술들을 </a:t>
              </a:r>
            </a:p>
            <a:p>
              <a:pPr algn="ctr">
                <a:lnSpc>
                  <a:spcPts val="4799"/>
                </a:lnSpc>
              </a:pPr>
              <a:r>
                <a:rPr lang="en-US" sz="2399">
                  <a:solidFill>
                    <a:srgbClr val="545454"/>
                  </a:solidFill>
                  <a:latin typeface="Poppins"/>
                  <a:ea typeface="Poppins"/>
                </a:rPr>
                <a:t>사용했을까요?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114300"/>
              <a:ext cx="7042444" cy="9186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000000"/>
                  </a:solidFill>
                  <a:ea typeface="Poppins Bold"/>
                </a:rPr>
                <a:t>기술 스택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516058" y="6655774"/>
            <a:ext cx="5281833" cy="1711961"/>
            <a:chOff x="0" y="0"/>
            <a:chExt cx="7042444" cy="2282615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807509"/>
              <a:ext cx="7042444" cy="14751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2399">
                  <a:solidFill>
                    <a:srgbClr val="545454"/>
                  </a:solidFill>
                  <a:latin typeface="Poppins"/>
                  <a:ea typeface="Poppins"/>
                </a:rPr>
                <a:t>6주 간 진행했던 프로젝트를</a:t>
              </a:r>
            </a:p>
            <a:p>
              <a:pPr algn="ctr">
                <a:lnSpc>
                  <a:spcPts val="4799"/>
                </a:lnSpc>
              </a:pPr>
              <a:r>
                <a:rPr lang="en-US" sz="2399">
                  <a:solidFill>
                    <a:srgbClr val="545454"/>
                  </a:solidFill>
                  <a:latin typeface="Poppins"/>
                  <a:ea typeface="Poppins"/>
                </a:rPr>
                <a:t>마무리하며 정리했습니다.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-114300"/>
              <a:ext cx="7042444" cy="9186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000000"/>
                  </a:solidFill>
                  <a:latin typeface="Poppins Bold"/>
                </a:rPr>
                <a:t>Q &amp; A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3372281" y="1002290"/>
            <a:ext cx="11096918" cy="115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ea typeface="Poppins Bold"/>
              </a:rPr>
              <a:t>목차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66427">
            <a:off x="7603241" y="-2169874"/>
            <a:ext cx="13347232" cy="10847660"/>
          </a:xfrm>
          <a:custGeom>
            <a:avLst/>
            <a:gdLst/>
            <a:ahLst/>
            <a:cxnLst/>
            <a:rect r="r" b="b" t="t" l="l"/>
            <a:pathLst>
              <a:path h="10847660" w="13347232">
                <a:moveTo>
                  <a:pt x="0" y="0"/>
                </a:moveTo>
                <a:lnTo>
                  <a:pt x="13347232" y="0"/>
                </a:lnTo>
                <a:lnTo>
                  <a:pt x="13347232" y="10847660"/>
                </a:lnTo>
                <a:lnTo>
                  <a:pt x="0" y="1084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725648" y="3070817"/>
            <a:ext cx="1515191" cy="1515191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795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892258" y="4879720"/>
            <a:ext cx="5181971" cy="564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1"/>
              </a:lnSpc>
            </a:pPr>
            <a:r>
              <a:rPr lang="en-US" sz="3186">
                <a:solidFill>
                  <a:srgbClr val="000000"/>
                </a:solidFill>
                <a:ea typeface="Poppins Bold"/>
              </a:rPr>
              <a:t>아쉬운 점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7042" y="5650963"/>
            <a:ext cx="5957572" cy="3015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6"/>
              </a:lnSpc>
            </a:pPr>
            <a:r>
              <a:rPr lang="en-US" sz="2013">
                <a:solidFill>
                  <a:srgbClr val="545454"/>
                </a:solidFill>
                <a:latin typeface="Poppins"/>
                <a:ea typeface="Poppins"/>
              </a:rPr>
              <a:t>Thymeleaf를 사용한 경험이 적어서 </a:t>
            </a:r>
          </a:p>
          <a:p>
            <a:pPr algn="ctr">
              <a:lnSpc>
                <a:spcPts val="4026"/>
              </a:lnSpc>
            </a:pPr>
            <a:r>
              <a:rPr lang="en-US" sz="2013">
                <a:solidFill>
                  <a:srgbClr val="545454"/>
                </a:solidFill>
                <a:ea typeface="Poppins"/>
              </a:rPr>
              <a:t>생각보다 페이지를 구현하는데 시간을 </a:t>
            </a:r>
          </a:p>
          <a:p>
            <a:pPr algn="ctr">
              <a:lnSpc>
                <a:spcPts val="4026"/>
              </a:lnSpc>
            </a:pPr>
            <a:r>
              <a:rPr lang="en-US" sz="2013">
                <a:solidFill>
                  <a:srgbClr val="545454"/>
                </a:solidFill>
                <a:latin typeface="Poppins"/>
                <a:ea typeface="Poppins"/>
              </a:rPr>
              <a:t>많이 소모하였습니다. 예약 대기와 알림 기능을 </a:t>
            </a:r>
          </a:p>
          <a:p>
            <a:pPr algn="ctr">
              <a:lnSpc>
                <a:spcPts val="4026"/>
              </a:lnSpc>
            </a:pPr>
            <a:r>
              <a:rPr lang="en-US" sz="2013">
                <a:solidFill>
                  <a:srgbClr val="545454"/>
                </a:solidFill>
                <a:ea typeface="Poppins"/>
              </a:rPr>
              <a:t>추가로 구현해보고 싶었으나 </a:t>
            </a:r>
          </a:p>
          <a:p>
            <a:pPr algn="ctr">
              <a:lnSpc>
                <a:spcPts val="4026"/>
              </a:lnSpc>
            </a:pPr>
            <a:r>
              <a:rPr lang="en-US" sz="2013">
                <a:solidFill>
                  <a:srgbClr val="545454"/>
                </a:solidFill>
                <a:ea typeface="Poppins"/>
              </a:rPr>
              <a:t>학업과 병행으로 인한 시간 부족으로 </a:t>
            </a:r>
          </a:p>
          <a:p>
            <a:pPr algn="ctr">
              <a:lnSpc>
                <a:spcPts val="4026"/>
              </a:lnSpc>
            </a:pPr>
            <a:r>
              <a:rPr lang="en-US" sz="2013">
                <a:solidFill>
                  <a:srgbClr val="545454"/>
                </a:solidFill>
                <a:latin typeface="Poppins"/>
                <a:ea typeface="Poppins"/>
              </a:rPr>
              <a:t>진행 하지 못한 것이 아쉽습니다.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03105" y="3333648"/>
            <a:ext cx="1160277" cy="85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92"/>
              </a:lnSpc>
            </a:pPr>
            <a:r>
              <a:rPr lang="en-US" sz="4780">
                <a:solidFill>
                  <a:srgbClr val="FFFFFF"/>
                </a:solidFill>
                <a:latin typeface="Poppins Bold"/>
              </a:rPr>
              <a:t>01.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540368" y="3070817"/>
            <a:ext cx="1543193" cy="1543193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795F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721105" y="3340969"/>
            <a:ext cx="1181720" cy="869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6"/>
              </a:lnSpc>
            </a:pPr>
            <a:r>
              <a:rPr lang="en-US" sz="4868">
                <a:solidFill>
                  <a:srgbClr val="FFFFFF"/>
                </a:solidFill>
                <a:latin typeface="Poppins Bold"/>
              </a:rPr>
              <a:t>02.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734540" y="4914735"/>
            <a:ext cx="5154850" cy="573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4"/>
              </a:lnSpc>
            </a:pPr>
            <a:r>
              <a:rPr lang="en-US" sz="3245">
                <a:solidFill>
                  <a:srgbClr val="000000"/>
                </a:solidFill>
                <a:ea typeface="Poppins Bold"/>
              </a:rPr>
              <a:t>좋았던 점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734540" y="5594080"/>
            <a:ext cx="5154850" cy="2525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7"/>
              </a:lnSpc>
            </a:pPr>
            <a:r>
              <a:rPr lang="en-US" sz="2028">
                <a:solidFill>
                  <a:srgbClr val="545454"/>
                </a:solidFill>
                <a:latin typeface="Poppins"/>
                <a:ea typeface="Poppins"/>
              </a:rPr>
              <a:t>spring security에서 Role과 Authority를</a:t>
            </a:r>
          </a:p>
          <a:p>
            <a:pPr algn="ctr">
              <a:lnSpc>
                <a:spcPts val="4057"/>
              </a:lnSpc>
            </a:pPr>
            <a:r>
              <a:rPr lang="en-US" sz="2028">
                <a:solidFill>
                  <a:srgbClr val="545454"/>
                </a:solidFill>
                <a:ea typeface="Poppins"/>
              </a:rPr>
              <a:t>둘 다 적용해서 인증과 인가를 구현한 경험은</a:t>
            </a:r>
          </a:p>
          <a:p>
            <a:pPr algn="ctr">
              <a:lnSpc>
                <a:spcPts val="4057"/>
              </a:lnSpc>
            </a:pPr>
            <a:r>
              <a:rPr lang="en-US" sz="2028">
                <a:solidFill>
                  <a:srgbClr val="545454"/>
                </a:solidFill>
                <a:latin typeface="Poppins"/>
                <a:ea typeface="Poppins"/>
              </a:rPr>
              <a:t> 처음이였습니다. 역할과 권한 테이블을 사용해서 </a:t>
            </a:r>
          </a:p>
          <a:p>
            <a:pPr algn="ctr">
              <a:lnSpc>
                <a:spcPts val="4057"/>
              </a:lnSpc>
            </a:pPr>
            <a:r>
              <a:rPr lang="en-US" sz="2028">
                <a:solidFill>
                  <a:srgbClr val="545454"/>
                </a:solidFill>
                <a:ea typeface="Poppins"/>
              </a:rPr>
              <a:t>동적으로 관리자가 역할과 권한을 설정하도록 </a:t>
            </a:r>
          </a:p>
          <a:p>
            <a:pPr algn="ctr">
              <a:lnSpc>
                <a:spcPts val="4057"/>
              </a:lnSpc>
            </a:pPr>
            <a:r>
              <a:rPr lang="en-US" sz="2028">
                <a:solidFill>
                  <a:srgbClr val="545454"/>
                </a:solidFill>
                <a:latin typeface="Poppins"/>
                <a:ea typeface="Poppins"/>
              </a:rPr>
              <a:t>구현하면서 많이 배웠습니다.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후기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4200052" y="3070817"/>
            <a:ext cx="1521430" cy="152143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795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2393926" y="4887521"/>
            <a:ext cx="5133682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ea typeface="Poppins Bold"/>
              </a:rPr>
              <a:t>느낀 점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393926" y="5498093"/>
            <a:ext cx="5133682" cy="2501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2000">
                <a:solidFill>
                  <a:srgbClr val="545454"/>
                </a:solidFill>
                <a:ea typeface="Poppins"/>
              </a:rPr>
              <a:t>직접 페이지를 구현하면서 사용자의 편의성을 </a:t>
            </a:r>
          </a:p>
          <a:p>
            <a:pPr algn="ctr">
              <a:lnSpc>
                <a:spcPts val="4000"/>
              </a:lnSpc>
            </a:pPr>
            <a:r>
              <a:rPr lang="en-US" sz="2000">
                <a:solidFill>
                  <a:srgbClr val="545454"/>
                </a:solidFill>
                <a:latin typeface="Poppins"/>
                <a:ea typeface="Poppins"/>
              </a:rPr>
              <a:t>생각하며 개발하는 것의 중요성을 느꼈습니다. </a:t>
            </a:r>
          </a:p>
          <a:p>
            <a:pPr algn="ctr">
              <a:lnSpc>
                <a:spcPts val="4000"/>
              </a:lnSpc>
            </a:pPr>
            <a:r>
              <a:rPr lang="en-US" sz="2000">
                <a:solidFill>
                  <a:srgbClr val="545454"/>
                </a:solidFill>
                <a:ea typeface="Poppins"/>
              </a:rPr>
              <a:t>처음부터 사용자의 편의성을 생각하며 개발을 </a:t>
            </a:r>
          </a:p>
          <a:p>
            <a:pPr algn="ctr">
              <a:lnSpc>
                <a:spcPts val="4000"/>
              </a:lnSpc>
            </a:pPr>
            <a:r>
              <a:rPr lang="en-US" sz="2000">
                <a:solidFill>
                  <a:srgbClr val="545454"/>
                </a:solidFill>
                <a:latin typeface="Poppins"/>
                <a:ea typeface="Poppins"/>
              </a:rPr>
              <a:t>진행 하다보면. 나중에 수정사항도 </a:t>
            </a:r>
          </a:p>
          <a:p>
            <a:pPr algn="ctr">
              <a:lnSpc>
                <a:spcPts val="4000"/>
              </a:lnSpc>
            </a:pPr>
            <a:r>
              <a:rPr lang="en-US" sz="2000">
                <a:solidFill>
                  <a:srgbClr val="545454"/>
                </a:solidFill>
                <a:latin typeface="Poppins"/>
                <a:ea typeface="Poppins"/>
              </a:rPr>
              <a:t>덜 생기는 것 같습니다다.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378240" y="3325754"/>
            <a:ext cx="1165054" cy="868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FFFFF"/>
                </a:solidFill>
                <a:latin typeface="Poppins Bold"/>
              </a:rPr>
              <a:t>03.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213022" y="-6344329"/>
            <a:ext cx="25704255" cy="16911659"/>
            <a:chOff x="0" y="0"/>
            <a:chExt cx="34272340" cy="22548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6476030" y="8085332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0"/>
                  </a:moveTo>
                  <a:lnTo>
                    <a:pt x="17796310" y="0"/>
                  </a:lnTo>
                  <a:lnTo>
                    <a:pt x="17796310" y="14463546"/>
                  </a:lnTo>
                  <a:lnTo>
                    <a:pt x="0" y="14463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true" rot="0">
              <a:off x="0" y="0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6"/>
                  </a:moveTo>
                  <a:lnTo>
                    <a:pt x="17796310" y="14463546"/>
                  </a:lnTo>
                  <a:lnTo>
                    <a:pt x="17796310" y="0"/>
                  </a:lnTo>
                  <a:lnTo>
                    <a:pt x="0" y="0"/>
                  </a:lnTo>
                  <a:lnTo>
                    <a:pt x="0" y="14463546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6536783" y="4423292"/>
            <a:ext cx="5214433" cy="124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72"/>
              </a:lnSpc>
              <a:spcBef>
                <a:spcPct val="0"/>
              </a:spcBef>
            </a:pPr>
            <a:r>
              <a:rPr lang="en-US" sz="6980">
                <a:solidFill>
                  <a:srgbClr val="000000"/>
                </a:solidFill>
                <a:latin typeface="Poppins Bold"/>
              </a:rPr>
              <a:t>THANK YOU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379366">
            <a:off x="15769324" y="5558227"/>
            <a:ext cx="3936210" cy="5280281"/>
          </a:xfrm>
          <a:custGeom>
            <a:avLst/>
            <a:gdLst/>
            <a:ahLst/>
            <a:cxnLst/>
            <a:rect r="r" b="b" t="t" l="l"/>
            <a:pathLst>
              <a:path h="5280281" w="3936210">
                <a:moveTo>
                  <a:pt x="0" y="0"/>
                </a:moveTo>
                <a:lnTo>
                  <a:pt x="3936210" y="0"/>
                </a:lnTo>
                <a:lnTo>
                  <a:pt x="3936210" y="5280281"/>
                </a:lnTo>
                <a:lnTo>
                  <a:pt x="0" y="52802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8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153" y="-6258460"/>
            <a:ext cx="25704255" cy="16911659"/>
            <a:chOff x="0" y="0"/>
            <a:chExt cx="34272340" cy="22548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6476030" y="8085332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0"/>
                  </a:moveTo>
                  <a:lnTo>
                    <a:pt x="17796310" y="0"/>
                  </a:lnTo>
                  <a:lnTo>
                    <a:pt x="17796310" y="14463546"/>
                  </a:lnTo>
                  <a:lnTo>
                    <a:pt x="0" y="14463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true" rot="0">
              <a:off x="0" y="0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6"/>
                  </a:moveTo>
                  <a:lnTo>
                    <a:pt x="17796310" y="14463546"/>
                  </a:lnTo>
                  <a:lnTo>
                    <a:pt x="17796310" y="0"/>
                  </a:lnTo>
                  <a:lnTo>
                    <a:pt x="0" y="0"/>
                  </a:lnTo>
                  <a:lnTo>
                    <a:pt x="0" y="14463546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47373" y="506932"/>
            <a:ext cx="3605394" cy="1043537"/>
          </a:xfrm>
          <a:custGeom>
            <a:avLst/>
            <a:gdLst/>
            <a:ahLst/>
            <a:cxnLst/>
            <a:rect r="r" b="b" t="t" l="l"/>
            <a:pathLst>
              <a:path h="1043537" w="3605394">
                <a:moveTo>
                  <a:pt x="0" y="0"/>
                </a:moveTo>
                <a:lnTo>
                  <a:pt x="3605395" y="0"/>
                </a:lnTo>
                <a:lnTo>
                  <a:pt x="3605395" y="1043536"/>
                </a:lnTo>
                <a:lnTo>
                  <a:pt x="0" y="10435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380187" y="4364499"/>
            <a:ext cx="5527625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 Bold"/>
                <a:ea typeface="Poppins Bold"/>
              </a:rPr>
              <a:t>01. 프로젝트 소개</a:t>
            </a:r>
          </a:p>
        </p:txBody>
      </p:sp>
      <p:sp>
        <p:nvSpPr>
          <p:cNvPr name="AutoShape 7" id="7"/>
          <p:cNvSpPr/>
          <p:nvPr/>
        </p:nvSpPr>
        <p:spPr>
          <a:xfrm>
            <a:off x="5614136" y="5771833"/>
            <a:ext cx="705972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8" id="8"/>
          <p:cNvSpPr/>
          <p:nvPr/>
        </p:nvSpPr>
        <p:spPr>
          <a:xfrm>
            <a:off x="5614136" y="4288965"/>
            <a:ext cx="705972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56701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38225" y="6475968"/>
            <a:ext cx="8115300" cy="592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0795FF"/>
                </a:solidFill>
                <a:latin typeface="Poppins Bold"/>
                <a:ea typeface="Poppins Bold"/>
              </a:rPr>
              <a:t>“효율적인 관리 시스템을 찾으시나요?”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28700" y="2554646"/>
            <a:ext cx="16475694" cy="3831557"/>
          </a:xfrm>
          <a:custGeom>
            <a:avLst/>
            <a:gdLst/>
            <a:ahLst/>
            <a:cxnLst/>
            <a:rect r="r" b="b" t="t" l="l"/>
            <a:pathLst>
              <a:path h="3831557" w="16475694">
                <a:moveTo>
                  <a:pt x="0" y="0"/>
                </a:moveTo>
                <a:lnTo>
                  <a:pt x="16475694" y="0"/>
                </a:lnTo>
                <a:lnTo>
                  <a:pt x="16475694" y="3831556"/>
                </a:lnTo>
                <a:lnTo>
                  <a:pt x="0" y="38315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348989"/>
            <a:ext cx="8115300" cy="2313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95"/>
              </a:lnSpc>
            </a:pPr>
            <a:r>
              <a:rPr lang="en-US" sz="2199">
                <a:solidFill>
                  <a:srgbClr val="545454"/>
                </a:solidFill>
                <a:latin typeface="Poppins"/>
                <a:ea typeface="Poppins"/>
              </a:rPr>
              <a:t>‘주행시험장 관리 시스템‘은 사용자가 쉽게 차량을 대여하고 </a:t>
            </a:r>
          </a:p>
          <a:p>
            <a:pPr>
              <a:lnSpc>
                <a:spcPts val="3695"/>
              </a:lnSpc>
            </a:pPr>
            <a:r>
              <a:rPr lang="en-US" sz="2199">
                <a:solidFill>
                  <a:srgbClr val="545454"/>
                </a:solidFill>
                <a:latin typeface="Poppins"/>
                <a:ea typeface="Poppins"/>
              </a:rPr>
              <a:t>주행 테스트를 진행 할 수  있게 도와주는 프로젝트입니다.</a:t>
            </a:r>
          </a:p>
          <a:p>
            <a:pPr>
              <a:lnSpc>
                <a:spcPts val="3695"/>
              </a:lnSpc>
            </a:pPr>
            <a:r>
              <a:rPr lang="en-US" sz="2199">
                <a:solidFill>
                  <a:srgbClr val="545454"/>
                </a:solidFill>
                <a:latin typeface="Poppins"/>
                <a:ea typeface="Poppins"/>
              </a:rPr>
              <a:t>쉽게 차량을 대여하고, 시험장을 예약해보세요!</a:t>
            </a:r>
          </a:p>
          <a:p>
            <a:pPr>
              <a:lnSpc>
                <a:spcPts val="3695"/>
              </a:lnSpc>
            </a:pPr>
            <a:r>
              <a:rPr lang="en-US" sz="2199">
                <a:solidFill>
                  <a:srgbClr val="545454"/>
                </a:solidFill>
                <a:latin typeface="Poppins"/>
                <a:ea typeface="Poppins"/>
              </a:rPr>
              <a:t>또한, 관리자분도 쉽게 차량과 시험장을 관리하고 </a:t>
            </a:r>
          </a:p>
          <a:p>
            <a:pPr>
              <a:lnSpc>
                <a:spcPts val="3695"/>
              </a:lnSpc>
            </a:pPr>
            <a:r>
              <a:rPr lang="en-US" sz="2199">
                <a:solidFill>
                  <a:srgbClr val="545454"/>
                </a:solidFill>
                <a:latin typeface="Poppins"/>
                <a:ea typeface="Poppins"/>
              </a:rPr>
              <a:t>모니터링 할 수 있습니다!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16267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6643288" y="1886539"/>
            <a:ext cx="11268618" cy="7371761"/>
          </a:xfrm>
          <a:custGeom>
            <a:avLst/>
            <a:gdLst/>
            <a:ahLst/>
            <a:cxnLst/>
            <a:rect r="r" b="b" t="t" l="l"/>
            <a:pathLst>
              <a:path h="7371761" w="11268618">
                <a:moveTo>
                  <a:pt x="0" y="0"/>
                </a:moveTo>
                <a:lnTo>
                  <a:pt x="11268618" y="0"/>
                </a:lnTo>
                <a:lnTo>
                  <a:pt x="11268618" y="7371761"/>
                </a:lnTo>
                <a:lnTo>
                  <a:pt x="0" y="73717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58982" y="3440627"/>
            <a:ext cx="1864020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795FF"/>
                </a:solidFill>
                <a:ea typeface="Poppins Bold"/>
              </a:rPr>
              <a:t>개발 일정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4796" y="4098442"/>
            <a:ext cx="5973342" cy="2662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6주 동안 진행 되는 개발은 멘토님께서 </a:t>
            </a:r>
          </a:p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보내주신 일정을 바탕으로 진행되었기에 일정 순서대로 소개 해드리겠습니다.</a:t>
            </a:r>
          </a:p>
          <a:p>
            <a:pPr algn="ctr">
              <a:lnSpc>
                <a:spcPts val="5344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502081" y="7357627"/>
            <a:ext cx="3958771" cy="756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9"/>
              </a:lnSpc>
            </a:pPr>
            <a:r>
              <a:rPr lang="en-US" sz="1924">
                <a:solidFill>
                  <a:srgbClr val="545454">
                    <a:alpha val="78824"/>
                  </a:srgbClr>
                </a:solidFill>
                <a:ea typeface="Poppins Bold"/>
              </a:rPr>
              <a:t>앞으로 보여드릴 모든 산출물들은 </a:t>
            </a:r>
          </a:p>
          <a:p>
            <a:pPr algn="ctr">
              <a:lnSpc>
                <a:spcPts val="1000"/>
              </a:lnSpc>
            </a:pPr>
            <a:r>
              <a:rPr lang="en-US" sz="1924">
                <a:solidFill>
                  <a:srgbClr val="545454">
                    <a:alpha val="78824"/>
                  </a:srgbClr>
                </a:solidFill>
                <a:latin typeface="Poppins Bold"/>
                <a:ea typeface="Poppins Bold"/>
              </a:rPr>
              <a:t>GitHub에</a:t>
            </a:r>
            <a:r>
              <a:rPr lang="en-US" sz="1924">
                <a:solidFill>
                  <a:srgbClr val="545454">
                    <a:alpha val="78824"/>
                  </a:srgbClr>
                </a:solidFill>
                <a:latin typeface="Poppins Bold"/>
                <a:ea typeface="Poppins Bold"/>
              </a:rPr>
              <a:t> 공개되어있습니다.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89753" y="8156629"/>
            <a:ext cx="4183429" cy="517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"/>
              </a:lnSpc>
              <a:spcBef>
                <a:spcPct val="0"/>
              </a:spcBef>
            </a:pPr>
            <a:r>
              <a:rPr lang="en-US" sz="1428" u="sng">
                <a:solidFill>
                  <a:srgbClr val="000000">
                    <a:alpha val="44706"/>
                  </a:srgbClr>
                </a:solidFill>
                <a:latin typeface="Poppins Bold"/>
                <a:hlinkClick r:id="rId7" tooltip="https://github.com/Feedbaek/CarDriveTestSystem?tab=readme-ov-file"/>
              </a:rPr>
              <a:t>https://github.com/Feedbaek/CarDriveTestSystem?tab=readme-ov-file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16267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8766708" y="590042"/>
            <a:ext cx="9093676" cy="9149126"/>
          </a:xfrm>
          <a:custGeom>
            <a:avLst/>
            <a:gdLst/>
            <a:ahLst/>
            <a:cxnLst/>
            <a:rect r="r" b="b" t="t" l="l"/>
            <a:pathLst>
              <a:path h="9149126" w="9093676">
                <a:moveTo>
                  <a:pt x="0" y="0"/>
                </a:moveTo>
                <a:lnTo>
                  <a:pt x="9093677" y="0"/>
                </a:lnTo>
                <a:lnTo>
                  <a:pt x="9093677" y="9149126"/>
                </a:lnTo>
                <a:lnTo>
                  <a:pt x="0" y="91491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77389" y="3540338"/>
            <a:ext cx="3258386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795FF"/>
                </a:solidFill>
                <a:ea typeface="Poppins Bold"/>
              </a:rPr>
              <a:t>요구사항 정의서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1978" y="4435844"/>
            <a:ext cx="6849208" cy="33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ea typeface="Poppins"/>
              </a:rPr>
              <a:t>요구사항 정의서를 작성하여 </a:t>
            </a:r>
          </a:p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“주행시험장 관리 시스템”을 구현하기 전에 </a:t>
            </a:r>
          </a:p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ea typeface="Poppins"/>
              </a:rPr>
              <a:t>어떠한 기능들이 있을 지 </a:t>
            </a:r>
          </a:p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차트로 작성하였습니다. </a:t>
            </a:r>
          </a:p>
          <a:p>
            <a:pPr algn="ctr">
              <a:lnSpc>
                <a:spcPts val="5344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16267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7177786" y="3314981"/>
            <a:ext cx="10900004" cy="3802151"/>
          </a:xfrm>
          <a:custGeom>
            <a:avLst/>
            <a:gdLst/>
            <a:ahLst/>
            <a:cxnLst/>
            <a:rect r="r" b="b" t="t" l="l"/>
            <a:pathLst>
              <a:path h="3802151" w="10900004">
                <a:moveTo>
                  <a:pt x="0" y="0"/>
                </a:moveTo>
                <a:lnTo>
                  <a:pt x="10900003" y="0"/>
                </a:lnTo>
                <a:lnTo>
                  <a:pt x="10900003" y="3802151"/>
                </a:lnTo>
                <a:lnTo>
                  <a:pt x="0" y="38021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35871" y="4004032"/>
            <a:ext cx="3258386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795FF"/>
                </a:solidFill>
                <a:ea typeface="Poppins Bold"/>
              </a:rPr>
              <a:t>역할별 권한 부여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0051" y="4804898"/>
            <a:ext cx="6849208" cy="1985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관리자는 사용자에게 역할을 부여할 수 있고,</a:t>
            </a:r>
          </a:p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ea typeface="Poppins"/>
              </a:rPr>
              <a:t>역할별로 기능의 사용 권한을 </a:t>
            </a:r>
          </a:p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설정할 수 있습니다.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16267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74632" y="2642181"/>
            <a:ext cx="16191428" cy="7004576"/>
          </a:xfrm>
          <a:custGeom>
            <a:avLst/>
            <a:gdLst/>
            <a:ahLst/>
            <a:cxnLst/>
            <a:rect r="r" b="b" t="t" l="l"/>
            <a:pathLst>
              <a:path h="7004576" w="16191428">
                <a:moveTo>
                  <a:pt x="0" y="0"/>
                </a:moveTo>
                <a:lnTo>
                  <a:pt x="16191427" y="0"/>
                </a:lnTo>
                <a:lnTo>
                  <a:pt x="16191427" y="7004575"/>
                </a:lnTo>
                <a:lnTo>
                  <a:pt x="0" y="70045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845741" y="1989750"/>
            <a:ext cx="6849208" cy="633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ea typeface="Poppins"/>
              </a:rPr>
              <a:t>아키텍처 설계서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16267" y="-8973011"/>
            <a:ext cx="16871053" cy="17198539"/>
            <a:chOff x="0" y="0"/>
            <a:chExt cx="22494737" cy="22931385"/>
          </a:xfrm>
        </p:grpSpPr>
        <p:sp>
          <p:nvSpPr>
            <p:cNvPr name="Freeform 3" id="3"/>
            <p:cNvSpPr/>
            <p:nvPr/>
          </p:nvSpPr>
          <p:spPr>
            <a:xfrm flipH="false" flipV="true" rot="3018939">
              <a:off x="2349214" y="4233919"/>
              <a:ext cx="17796310" cy="14463546"/>
            </a:xfrm>
            <a:custGeom>
              <a:avLst/>
              <a:gdLst/>
              <a:ahLst/>
              <a:cxnLst/>
              <a:rect r="r" b="b" t="t" l="l"/>
              <a:pathLst>
                <a:path h="14463546" w="17796310">
                  <a:moveTo>
                    <a:pt x="0" y="14463547"/>
                  </a:moveTo>
                  <a:lnTo>
                    <a:pt x="17796309" y="14463547"/>
                  </a:lnTo>
                  <a:lnTo>
                    <a:pt x="17796309" y="0"/>
                  </a:lnTo>
                  <a:lnTo>
                    <a:pt x="0" y="0"/>
                  </a:lnTo>
                  <a:lnTo>
                    <a:pt x="0" y="14463547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6685880" y="16335922"/>
              <a:ext cx="5510757" cy="2486092"/>
            </a:xfrm>
            <a:custGeom>
              <a:avLst/>
              <a:gdLst/>
              <a:ahLst/>
              <a:cxnLst/>
              <a:rect r="r" b="b" t="t" l="l"/>
              <a:pathLst>
                <a:path h="2486092" w="5510757">
                  <a:moveTo>
                    <a:pt x="0" y="0"/>
                  </a:moveTo>
                  <a:lnTo>
                    <a:pt x="5510757" y="0"/>
                  </a:lnTo>
                  <a:lnTo>
                    <a:pt x="5510757" y="2486092"/>
                  </a:lnTo>
                  <a:lnTo>
                    <a:pt x="0" y="2486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7298003" y="896252"/>
            <a:ext cx="10425437" cy="8809873"/>
          </a:xfrm>
          <a:custGeom>
            <a:avLst/>
            <a:gdLst/>
            <a:ahLst/>
            <a:cxnLst/>
            <a:rect r="r" b="b" t="t" l="l"/>
            <a:pathLst>
              <a:path h="8809873" w="10425437">
                <a:moveTo>
                  <a:pt x="0" y="0"/>
                </a:moveTo>
                <a:lnTo>
                  <a:pt x="10425437" y="0"/>
                </a:lnTo>
                <a:lnTo>
                  <a:pt x="10425437" y="8809872"/>
                </a:lnTo>
                <a:lnTo>
                  <a:pt x="0" y="88098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38225" y="715277"/>
            <a:ext cx="542991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ea typeface="Poppins Bold"/>
              </a:rPr>
              <a:t>프로젝트 소개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62419" y="4132042"/>
            <a:ext cx="3258386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795FF"/>
                </a:solidFill>
                <a:ea typeface="Poppins Bold"/>
              </a:rPr>
              <a:t>테이블 정의서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008" y="4866502"/>
            <a:ext cx="6849208" cy="1985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테이블 정의서 일부를 가져왔습니다.</a:t>
            </a:r>
          </a:p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테이블명, 컬럼명, 데이터 타입을 나타내고,</a:t>
            </a:r>
          </a:p>
          <a:p>
            <a:pPr algn="ctr">
              <a:lnSpc>
                <a:spcPts val="5344"/>
              </a:lnSpc>
            </a:pPr>
            <a:r>
              <a:rPr lang="en-US" sz="2672">
                <a:solidFill>
                  <a:srgbClr val="545454"/>
                </a:solidFill>
                <a:latin typeface="Poppins"/>
                <a:ea typeface="Poppins"/>
              </a:rPr>
              <a:t>기본키와 외래키도 나타내고 있습니다.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DAF3h3qi500</dc:identifier>
  <dcterms:modified xsi:type="dcterms:W3CDTF">2011-08-01T06:04:30Z</dcterms:modified>
  <cp:revision>1</cp:revision>
  <dc:title>White and Blue Creative Business Proposal Presentation</dc:title>
</cp:coreProperties>
</file>

<file path=docProps/thumbnail.jpeg>
</file>